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7C117131-8929-4DB1-BCB4-688A0BC487DD}" type="datetimeFigureOut">
              <a:rPr lang="ar-IQ" smtClean="0"/>
              <a:t>19/06/1442</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EB458811-819F-49DF-91DE-168BAF8DB31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C117131-8929-4DB1-BCB4-688A0BC487DD}" type="datetimeFigureOut">
              <a:rPr lang="ar-IQ" smtClean="0"/>
              <a:t>19/06/1442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B458811-819F-49DF-91DE-168BAF8DB31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C117131-8929-4DB1-BCB4-688A0BC487DD}" type="datetimeFigureOut">
              <a:rPr lang="ar-IQ" smtClean="0"/>
              <a:t>19/06/1442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B458811-819F-49DF-91DE-168BAF8DB31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C117131-8929-4DB1-BCB4-688A0BC487DD}" type="datetimeFigureOut">
              <a:rPr lang="ar-IQ" smtClean="0"/>
              <a:t>19/06/1442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B458811-819F-49DF-91DE-168BAF8DB31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C117131-8929-4DB1-BCB4-688A0BC487DD}" type="datetimeFigureOut">
              <a:rPr lang="ar-IQ" smtClean="0"/>
              <a:t>19/06/1442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B458811-819F-49DF-91DE-168BAF8DB31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7C117131-8929-4DB1-BCB4-688A0BC487DD}" type="datetimeFigureOut">
              <a:rPr lang="ar-IQ" smtClean="0"/>
              <a:t>19/06/1442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B458811-819F-49DF-91DE-168BAF8DB31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7C117131-8929-4DB1-BCB4-688A0BC487DD}" type="datetimeFigureOut">
              <a:rPr lang="ar-IQ" smtClean="0"/>
              <a:t>19/06/1442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B458811-819F-49DF-91DE-168BAF8DB31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7C117131-8929-4DB1-BCB4-688A0BC487DD}" type="datetimeFigureOut">
              <a:rPr lang="ar-IQ" smtClean="0"/>
              <a:t>19/06/1442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B458811-819F-49DF-91DE-168BAF8DB31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C117131-8929-4DB1-BCB4-688A0BC487DD}" type="datetimeFigureOut">
              <a:rPr lang="ar-IQ" smtClean="0"/>
              <a:t>19/06/1442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B458811-819F-49DF-91DE-168BAF8DB31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7C117131-8929-4DB1-BCB4-688A0BC487DD}" type="datetimeFigureOut">
              <a:rPr lang="ar-IQ" smtClean="0"/>
              <a:t>19/06/1442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B458811-819F-49DF-91DE-168BAF8DB31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C117131-8929-4DB1-BCB4-688A0BC487DD}" type="datetimeFigureOut">
              <a:rPr lang="ar-IQ" smtClean="0"/>
              <a:t>19/06/1442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EB458811-819F-49DF-91DE-168BAF8DB31D}" type="slidenum">
              <a:rPr lang="ar-IQ" smtClean="0"/>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C117131-8929-4DB1-BCB4-688A0BC487DD}" type="datetimeFigureOut">
              <a:rPr lang="ar-IQ" smtClean="0"/>
              <a:t>19/06/1442</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B458811-819F-49DF-91DE-168BAF8DB31D}" type="slidenum">
              <a:rPr lang="ar-IQ" smtClean="0"/>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أنماط الإدارة التربوية :</a:t>
            </a:r>
            <a:r>
              <a:rPr lang="en-US" dirty="0" smtClean="0"/>
              <a:t/>
            </a:r>
            <a:br>
              <a:rPr lang="en-US" dirty="0" smtClean="0"/>
            </a:br>
            <a:endParaRPr lang="ar-IQ" dirty="0"/>
          </a:p>
        </p:txBody>
      </p:sp>
      <p:sp>
        <p:nvSpPr>
          <p:cNvPr id="3" name="عنوان فرعي 2"/>
          <p:cNvSpPr>
            <a:spLocks noGrp="1"/>
          </p:cNvSpPr>
          <p:nvPr>
            <p:ph type="subTitle" idx="1"/>
          </p:nvPr>
        </p:nvSpPr>
        <p:spPr/>
        <p:txBody>
          <a:bodyPr>
            <a:noAutofit/>
          </a:bodyPr>
          <a:lstStyle/>
          <a:p>
            <a:pPr algn="just"/>
            <a:r>
              <a:rPr lang="ar-SA" sz="3200" dirty="0" smtClean="0"/>
              <a:t>تنقسم الإدارات التربوية حسب فلسفتها والأسس السياسية والاجتماعية والاقتصادية التي تكمن ورائها إلى عدد من الأنماط أو الأنواع ، منها ما يتعلق بالنسق العام للعملية الإدارية ، ومنها ما يرتبط بطبيعة السلوك الإداري ، ومهما تعددت وتنوعت أنماط الإدارة التربوية فان مجالات عملها محددة وتكاد تكون واحدة لجميع الأنماط وإنما الاختلاف في أساليب التطبيق ووسائل تحقيق الأهداف .</a:t>
            </a:r>
            <a:endParaRPr lang="en-US" sz="3200" dirty="0" smtClean="0"/>
          </a:p>
          <a:p>
            <a:pPr algn="just"/>
            <a:endParaRPr lang="ar-IQ"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ctr"/>
            <a:r>
              <a:rPr lang="ar-SA" dirty="0" smtClean="0"/>
              <a:t>الإدارة التسلطية أو الاستبدادية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lnSpcReduction="10000"/>
          </a:bodyPr>
          <a:lstStyle/>
          <a:p>
            <a:pPr algn="just"/>
            <a:r>
              <a:rPr lang="ar-SA" sz="3200" dirty="0" smtClean="0"/>
              <a:t>يهتم هذا النمط من الإدارة بالشكليات عن طريق التعليمات الإدارية الصارمة، كالطاعة العمياء وتنفيذ الأوامر دون نظر إلى جوهر العملية التربوية نفسها .والإداريون الذين </a:t>
            </a:r>
            <a:r>
              <a:rPr lang="ar-SA" sz="3200" dirty="0" err="1" smtClean="0"/>
              <a:t>يلجأون</a:t>
            </a:r>
            <a:r>
              <a:rPr lang="ar-SA" sz="3200" dirty="0" smtClean="0"/>
              <a:t> إلى هذا النمط يجدونه أسلوباً سهلاً فهو لا يحتاج إلى أكثر من فرض السلطة على أعضاء التنظيم الإداري .</a:t>
            </a:r>
            <a:endParaRPr lang="en-US" sz="3200" dirty="0" smtClean="0"/>
          </a:p>
          <a:p>
            <a:pPr algn="just"/>
            <a:r>
              <a:rPr lang="ar-SA" sz="3200" dirty="0" smtClean="0"/>
              <a:t>ويتميز المدير في هذا النمط بأنه المسيطر على الأمور فهو الناهي والموجّه وهو يخطط أهداف المدرسة ويرسم خطة العمل ويوزع الأدوار والمسؤوليات ويضع كيفية وطريقة العمل ويتابع التنفيذ ، ويعاقب ويثيب من يشاء .</a:t>
            </a:r>
            <a:endParaRPr lang="en-US" sz="3200"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ctr"/>
            <a:r>
              <a:rPr lang="ar-SA" dirty="0" smtClean="0"/>
              <a:t>الإدارة الفوضوية أو (</a:t>
            </a:r>
            <a:r>
              <a:rPr lang="ar-SA" dirty="0" err="1" smtClean="0"/>
              <a:t>الترسلية</a:t>
            </a:r>
            <a:r>
              <a:rPr lang="ar-SA" dirty="0" smtClean="0"/>
              <a:t>/ </a:t>
            </a:r>
            <a:r>
              <a:rPr lang="ar-SA" dirty="0" err="1" smtClean="0"/>
              <a:t>السائبة</a:t>
            </a:r>
            <a:r>
              <a:rPr lang="ar-SA" dirty="0" smtClean="0"/>
              <a:t>)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92500" lnSpcReduction="10000"/>
          </a:bodyPr>
          <a:lstStyle/>
          <a:p>
            <a:r>
              <a:rPr lang="ar-SA" dirty="0" smtClean="0"/>
              <a:t>يمتاز المدير في هذا النمط بشخصيته المرحة واطلاعه الواسع في النواحي الفنية المتعلقة بمهنته ، ويُظهر اعتقاده في الديمقراطية وفي ضرورة ملائمة برنامج المدرسة لحاجات الطلبة وميولهم . ويدعو إلى اجتماعات كثيرة وطويلة أحياناً ويسمح لكل فرد بالتحدث وإبداء الرأي ، ويسأل المدرسين عن المشكلات التي يرغبون في بحثها ومن هنا تبدأ دراسة المشكلات ، غير إن الاجتماعات غالباً ما تنفّض دون اتخاذ قرارات ، وكأن هدف الاجتماعات هو توجيه كل عضو في عمله دون ضغط أو إجبار ، لان كل فرد ينفذ عمله بالطريقة التي تروقه وتوافقه .</a:t>
            </a:r>
            <a:endParaRPr lang="en-US" dirty="0" smtClean="0"/>
          </a:p>
          <a:p>
            <a:r>
              <a:rPr lang="ar-SA" dirty="0" smtClean="0"/>
              <a:t>في هذا النمط من الإدارة يتخلى القائد عن مسؤولياته لأعضاء النظام التربوي ، ويترك الحبل على الغارب لكل فرد يتصرف حسب ما تمليه عليه أهواؤه . وهكذا تختفي المسؤولية وتضطرب الأمور .</a:t>
            </a:r>
            <a:endParaRPr lang="en-US" dirty="0" smtClean="0"/>
          </a:p>
          <a:p>
            <a:r>
              <a:rPr lang="ar-SA" dirty="0" smtClean="0"/>
              <a:t>وهذا النمط قد يكون قليلاً أو نادراً ولكنه يبرز عندما يتولى القيادة من ليس أهلاً لها أو من تكون لديه مشاغل أخرى تصرفه عن النهوض بمهامها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ctr"/>
            <a:r>
              <a:rPr lang="ar-SA" dirty="0" smtClean="0"/>
              <a:t>الإدارة الديمقراطية :</a:t>
            </a:r>
            <a:r>
              <a:rPr lang="en-US" dirty="0" smtClean="0"/>
              <a:t/>
            </a:r>
            <a:br>
              <a:rPr lang="en-US" dirty="0" smtClean="0"/>
            </a:br>
            <a:endParaRPr lang="ar-IQ" dirty="0"/>
          </a:p>
        </p:txBody>
      </p:sp>
      <p:sp>
        <p:nvSpPr>
          <p:cNvPr id="3" name="عنصر نائب للمحتوى 2"/>
          <p:cNvSpPr>
            <a:spLocks noGrp="1"/>
          </p:cNvSpPr>
          <p:nvPr>
            <p:ph idx="1"/>
          </p:nvPr>
        </p:nvSpPr>
        <p:spPr/>
        <p:txBody>
          <a:bodyPr/>
          <a:lstStyle/>
          <a:p>
            <a:r>
              <a:rPr lang="ar-SA" dirty="0" smtClean="0"/>
              <a:t>وهي أسلوب في الإدارة يحول دون تسلط رئيس التنظيم الإداري أو أحد أعضائه في تحديد مسؤولياته ، أو انفراده في اتخاذ القرار دون الرجوع إلى أعضاء التنظيم والمشاركين فيه .</a:t>
            </a:r>
            <a:endParaRPr lang="en-US" dirty="0" smtClean="0"/>
          </a:p>
          <a:p>
            <a:r>
              <a:rPr lang="ar-SA" dirty="0" smtClean="0"/>
              <a:t>هذا النمط من الإدارة يستمد قوته من أعضاء التنظيم الإداري لأنه يؤمن بالعلاقات الإنسانية وجماعية القيادة ، ويحترم الأفراد ويقدّر مواهبهم ويشركهم في المسؤولية وفي صنع القرار .</a:t>
            </a:r>
            <a:endParaRPr lang="en-US" dirty="0" smtClean="0"/>
          </a:p>
          <a:p>
            <a:r>
              <a:rPr lang="ar-SA" dirty="0" smtClean="0"/>
              <a:t>ويتوفر هذا النمط من الإدارة حينما يكون على رأس الجهاز الإداري شخص كفء يدرك مفهوم الإدارة ومقوماتها ويبذل الجهد في الإفادة من قدرات كل شخص يشارك في الجهاز الإداري .</a:t>
            </a:r>
            <a:endParaRPr lang="en-US"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ctr"/>
            <a:r>
              <a:rPr lang="ar-SA" dirty="0" smtClean="0"/>
              <a:t>الإدارة الدبلوماسية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lnSpcReduction="10000"/>
          </a:bodyPr>
          <a:lstStyle/>
          <a:p>
            <a:r>
              <a:rPr lang="ar-SA" dirty="0" smtClean="0"/>
              <a:t>تنعكس في الإدارة الدبلوماسية مظاهر كثيرة لمعالم الديمقراطية كالتعاون بين المدير والعاملين معه ، فالمدير يخطط لسياسة المدرسة بالتشاور والمشاركة في اجتماعات مجالس المدرسة ويقرر مواعيدها المحددة خلال العام الدراسي ويترأسها بنفسه ولا يتخلف عن حضورها ولا يحاول تأجيلها إلا إذا دعت الضرورة القصوى لذلك .</a:t>
            </a:r>
            <a:endParaRPr lang="en-US" dirty="0" smtClean="0"/>
          </a:p>
          <a:p>
            <a:r>
              <a:rPr lang="ar-SA" dirty="0" smtClean="0"/>
              <a:t>ويتميز المدير الدبلوماسي بشخصية جذابة تدعوا إلى احترامه وتقديره من قبل الآخرين ، ويهتم بمظهره الخارجي ، وأسلوب كلامه ، إلا أنه يحاول أحياناً اتخاذ بعض القرارات بصورة فردية ولكنه بأسلوب ذكي كأن يتصل ببعض العاملين ذوي النفوذ قبل الاجتماع ويحاول إقناعهم بتبني رأيه وكسبهم إلى جانبه بحيث يمرر آرائه ومقترحاته بطريقة توحي إلى الآخرين بأنها ليست آراء فردية وإنما هي آراء جماعية .</a:t>
            </a:r>
            <a:endParaRPr lang="en-US" dirty="0" smtClean="0"/>
          </a:p>
          <a:p>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TotalTime>
  <Words>508</Words>
  <Application>Microsoft Office PowerPoint</Application>
  <PresentationFormat>عرض على الشاشة (3:4)‏</PresentationFormat>
  <Paragraphs>16</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تدفق</vt:lpstr>
      <vt:lpstr>أنماط الإدارة التربوية : </vt:lpstr>
      <vt:lpstr>الإدارة التسلطية أو الاستبدادية : </vt:lpstr>
      <vt:lpstr>الإدارة الفوضوية أو (الترسلية/ السائبة) : </vt:lpstr>
      <vt:lpstr>الإدارة الديمقراطية : </vt:lpstr>
      <vt:lpstr>الإدارة الدبلوماسية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أنماط الإدارة التربوية : </dc:title>
  <dc:creator>alburaq</dc:creator>
  <cp:lastModifiedBy>alburaq</cp:lastModifiedBy>
  <cp:revision>7</cp:revision>
  <dcterms:created xsi:type="dcterms:W3CDTF">2021-02-01T07:17:25Z</dcterms:created>
  <dcterms:modified xsi:type="dcterms:W3CDTF">2021-02-01T08:19:52Z</dcterms:modified>
</cp:coreProperties>
</file>